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0" r:id="rId4"/>
    <p:sldId id="301" r:id="rId5"/>
    <p:sldId id="302" r:id="rId6"/>
    <p:sldId id="258" r:id="rId7"/>
    <p:sldId id="303" r:id="rId8"/>
    <p:sldId id="284" r:id="rId9"/>
    <p:sldId id="285" r:id="rId10"/>
    <p:sldId id="304" r:id="rId11"/>
    <p:sldId id="305" r:id="rId12"/>
    <p:sldId id="306" r:id="rId13"/>
    <p:sldId id="307" r:id="rId14"/>
    <p:sldId id="292" r:id="rId15"/>
    <p:sldId id="266" r:id="rId16"/>
    <p:sldId id="267" r:id="rId17"/>
    <p:sldId id="295" r:id="rId18"/>
    <p:sldId id="270" r:id="rId19"/>
    <p:sldId id="308" r:id="rId20"/>
    <p:sldId id="280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66"/>
    <a:srgbClr val="FF0000"/>
    <a:srgbClr val="CC00FF"/>
    <a:srgbClr val="0066FF"/>
    <a:srgbClr val="FFCC00"/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1" autoAdjust="0"/>
    <p:restoredTop sz="94660"/>
  </p:normalViewPr>
  <p:slideViewPr>
    <p:cSldViewPr>
      <p:cViewPr varScale="1">
        <p:scale>
          <a:sx n="39" d="100"/>
          <a:sy n="39" d="100"/>
        </p:scale>
        <p:origin x="-13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37AD4-FC8C-43CD-B3E4-910BE9485C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2579063"/>
      </p:ext>
    </p:extLst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A0BDA-8AD3-4743-86CF-5DCF9A89F9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1517766"/>
      </p:ext>
    </p:extLst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46025-310D-4E0F-AD92-DF4C855F99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6075629"/>
      </p:ext>
    </p:extLst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4D5853-9C86-43E3-8FC0-F3F861FEA3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8901624"/>
      </p:ext>
    </p:extLst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B5508-662E-4C2E-A839-CA55062E95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052913"/>
      </p:ext>
    </p:extLst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8AA97-CE6B-4737-B07F-F37B06DB5D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5627560"/>
      </p:ext>
    </p:extLst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4D52F-544A-48DF-894C-65027EEF3C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216949"/>
      </p:ext>
    </p:extLst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7582B6-A50C-4158-B9DC-F85E74867D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3190808"/>
      </p:ext>
    </p:extLst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E1474-FF1B-45B0-8FC0-1ADCABCE81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0699723"/>
      </p:ext>
    </p:extLst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91397-C194-4473-8244-80A0F3C2BD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4713217"/>
      </p:ext>
    </p:extLst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2A4BB-237E-4762-9B34-916B4A86DC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1312702"/>
      </p:ext>
    </p:extLst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D202CA94-50E4-4688-B6A5-DD9D0B5E4B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heel spokes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Section%20A%201b.mp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Section%20A%202a.mp3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Section%20A%202b.mp3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468313" y="1198563"/>
            <a:ext cx="8534400" cy="3598862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pPr algn="ctr"/>
            <a:r>
              <a:rPr lang="en-US" altLang="zh-CN" sz="4800" b="1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Unit 3 </a:t>
            </a:r>
          </a:p>
          <a:p>
            <a:pPr algn="ctr"/>
            <a:r>
              <a:rPr lang="en-US" altLang="zh-CN" sz="4800" b="1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I’m more outgoing</a:t>
            </a:r>
          </a:p>
          <a:p>
            <a:pPr algn="ctr"/>
            <a:r>
              <a:rPr lang="en-US" altLang="zh-CN" sz="4800" b="1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than my sister.</a:t>
            </a:r>
            <a:endParaRPr lang="zh-CN" altLang="en-US" sz="4800" b="1" kern="10">
              <a:ln w="9525">
                <a:solidFill>
                  <a:schemeClr val="hlink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13144677598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3"/>
          <a:stretch>
            <a:fillRect/>
          </a:stretch>
        </p:blipFill>
        <p:spPr bwMode="auto">
          <a:xfrm>
            <a:off x="2195513" y="476250"/>
            <a:ext cx="367347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2195513" y="4005263"/>
            <a:ext cx="10080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fat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4643438" y="4005263"/>
            <a:ext cx="974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thin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2195513" y="3068638"/>
            <a:ext cx="11509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Bill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5003800" y="3068638"/>
            <a:ext cx="10080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Tom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1476375" y="4941888"/>
            <a:ext cx="63357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Bill is  ___    than Tom.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Tom is ____    than Bill .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2555875" y="4941888"/>
            <a:ext cx="15128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fatter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2700338" y="5661025"/>
            <a:ext cx="23050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</a:rPr>
              <a:t>thinner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0" name="Picture 30" descr="E:\图片库\人物\长直发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836613"/>
            <a:ext cx="1579562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765175"/>
            <a:ext cx="1260475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611188" y="1484313"/>
            <a:ext cx="12239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Sam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6588125" y="1412875"/>
            <a:ext cx="1008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Tom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755650" y="3644900"/>
            <a:ext cx="67691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Sam has ____ hair than Tom.</a:t>
            </a:r>
          </a:p>
          <a:p>
            <a:pPr>
              <a:spcBef>
                <a:spcPct val="50000"/>
              </a:spcBef>
            </a:pPr>
            <a:r>
              <a:rPr lang="en-US" altLang="zh-CN" sz="3600"/>
              <a:t>Tom has ______  hair than Sam.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2016125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探究</a:t>
            </a: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611188" y="2060575"/>
            <a:ext cx="7056437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Sam has longer  hair than Tom.</a:t>
            </a:r>
          </a:p>
          <a:p>
            <a:pPr>
              <a:spcBef>
                <a:spcPct val="50000"/>
              </a:spcBef>
            </a:pPr>
            <a:endParaRPr lang="en-US" altLang="zh-CN"/>
          </a:p>
          <a:p>
            <a:pPr>
              <a:spcBef>
                <a:spcPct val="50000"/>
              </a:spcBef>
            </a:pPr>
            <a:r>
              <a:rPr lang="en-US" altLang="zh-CN"/>
              <a:t>Both Sam and Tom can play the drums .</a:t>
            </a:r>
          </a:p>
        </p:txBody>
      </p:sp>
    </p:spTree>
  </p:cSld>
  <p:clrMapOvr>
    <a:masterClrMapping/>
  </p:clrMapOvr>
  <p:transition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2447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FF"/>
                </a:solidFill>
              </a:rPr>
              <a:t>考考你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0" y="1412875"/>
            <a:ext cx="8820150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1.I have two children,and __ of them are in the factory.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A.all B. both C. neither D. either 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2.There are a lot of flowers on __ sides of the street.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A.each B.both C.either D.all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3.He is _____(outgoing) than I.</a:t>
            </a:r>
          </a:p>
        </p:txBody>
      </p:sp>
    </p:spTree>
  </p:cSld>
  <p:clrMapOvr>
    <a:masterClrMapping/>
  </p:clrMapOvr>
  <p:transition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88913"/>
            <a:ext cx="6346825" cy="1143000"/>
          </a:xfrm>
        </p:spPr>
        <p:txBody>
          <a:bodyPr/>
          <a:lstStyle/>
          <a:p>
            <a:pPr algn="l">
              <a:lnSpc>
                <a:spcPct val="115000"/>
              </a:lnSpc>
            </a:pPr>
            <a:r>
              <a:rPr lang="en-US" altLang="zh-CN" sz="3600" b="1" smtClean="0">
                <a:solidFill>
                  <a:srgbClr val="0000FF"/>
                </a:solidFill>
              </a:rPr>
              <a:t>Listen and number the pairs of twins in the picture.</a:t>
            </a:r>
          </a:p>
        </p:txBody>
      </p:sp>
      <p:pic>
        <p:nvPicPr>
          <p:cNvPr id="40964" name="Picture 4" descr="CIMG547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557338"/>
            <a:ext cx="8893175" cy="525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5" name="Oval 2"/>
          <p:cNvSpPr>
            <a:spLocks noChangeArrowheads="1"/>
          </p:cNvSpPr>
          <p:nvPr/>
        </p:nvSpPr>
        <p:spPr bwMode="auto">
          <a:xfrm>
            <a:off x="250825" y="260350"/>
            <a:ext cx="1008063" cy="863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000" b="1"/>
              <a:t>1b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4643438" y="1924050"/>
            <a:ext cx="5032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539750" y="2932113"/>
            <a:ext cx="5032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6588125" y="5092700"/>
            <a:ext cx="5032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3</a:t>
            </a:r>
          </a:p>
        </p:txBody>
      </p:sp>
      <p:pic>
        <p:nvPicPr>
          <p:cNvPr id="40969" name="Picture 9" descr="图片听力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404813"/>
            <a:ext cx="865187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5" grpId="0" animBg="1"/>
      <p:bldP spid="40966" grpId="0"/>
      <p:bldP spid="40967" grpId="0"/>
      <p:bldP spid="409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WordArt 5"/>
          <p:cNvSpPr>
            <a:spLocks noChangeArrowheads="1" noChangeShapeType="1" noTextEdit="1"/>
          </p:cNvSpPr>
          <p:nvPr/>
        </p:nvSpPr>
        <p:spPr bwMode="auto">
          <a:xfrm>
            <a:off x="288925" y="476250"/>
            <a:ext cx="2482850" cy="9350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5"/>
              </a:avLst>
            </a:prstTxWarp>
          </a:bodyPr>
          <a:lstStyle/>
          <a:p>
            <a:pPr algn="ctr"/>
            <a:r>
              <a:rPr lang="en-US" altLang="zh-CN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99"/>
                </a:solidFill>
                <a:latin typeface="Arial"/>
                <a:cs typeface="Arial"/>
              </a:rPr>
              <a:t>Listening</a:t>
            </a:r>
            <a:endParaRPr lang="zh-CN" altLang="en-US" sz="4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CC99"/>
              </a:solidFill>
              <a:latin typeface="Arial"/>
              <a:cs typeface="Arial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2843213" y="115888"/>
            <a:ext cx="6227762" cy="190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pitchFamily="34" charset="0"/>
              </a:rPr>
              <a:t>Listen. Are the words in the box used with </a:t>
            </a:r>
            <a:r>
              <a:rPr lang="en-US" altLang="zh-CN" sz="3600" b="1" i="1">
                <a:solidFill>
                  <a:srgbClr val="FF0000"/>
                </a:solidFill>
                <a:latin typeface="Arial" pitchFamily="34" charset="0"/>
              </a:rPr>
              <a:t>–(i)er</a:t>
            </a:r>
            <a:r>
              <a:rPr lang="en-US" altLang="zh-CN" sz="3600" b="1">
                <a:solidFill>
                  <a:srgbClr val="0000FF"/>
                </a:solidFill>
                <a:latin typeface="Arial" pitchFamily="34" charset="0"/>
              </a:rPr>
              <a:t> or </a:t>
            </a:r>
            <a:r>
              <a:rPr lang="en-US" altLang="zh-CN" sz="3600" b="1" i="1">
                <a:solidFill>
                  <a:srgbClr val="FF0000"/>
                </a:solidFill>
                <a:latin typeface="Arial" pitchFamily="34" charset="0"/>
              </a:rPr>
              <a:t>more</a:t>
            </a:r>
            <a:r>
              <a:rPr lang="en-US" altLang="zh-CN" sz="3600" b="1">
                <a:solidFill>
                  <a:srgbClr val="0000FF"/>
                </a:solidFill>
                <a:latin typeface="Arial" pitchFamily="34" charset="0"/>
              </a:rPr>
              <a:t>? Complete the chart.</a:t>
            </a:r>
          </a:p>
        </p:txBody>
      </p:sp>
      <p:sp>
        <p:nvSpPr>
          <p:cNvPr id="14341" name="Oval 2"/>
          <p:cNvSpPr>
            <a:spLocks noChangeArrowheads="1"/>
          </p:cNvSpPr>
          <p:nvPr/>
        </p:nvSpPr>
        <p:spPr bwMode="auto">
          <a:xfrm>
            <a:off x="757238" y="1052513"/>
            <a:ext cx="719137" cy="7270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000" b="1"/>
              <a:t>2a</a:t>
            </a:r>
          </a:p>
        </p:txBody>
      </p:sp>
      <p:graphicFrame>
        <p:nvGraphicFramePr>
          <p:cNvPr id="14361" name="Group 25"/>
          <p:cNvGraphicFramePr>
            <a:graphicFrameLocks noGrp="1"/>
          </p:cNvGraphicFramePr>
          <p:nvPr/>
        </p:nvGraphicFramePr>
        <p:xfrm>
          <a:off x="1042988" y="1989138"/>
          <a:ext cx="7416800" cy="4608512"/>
        </p:xfrm>
        <a:graphic>
          <a:graphicData uri="http://schemas.openxmlformats.org/drawingml/2006/table">
            <a:tbl>
              <a:tblPr/>
              <a:tblGrid>
                <a:gridCol w="3744912"/>
                <a:gridCol w="3671888"/>
              </a:tblGrid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funny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(run) fast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friendly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(jump) high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</a:tr>
              <a:tr h="769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outgoing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(work) hard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hard-working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(get up) early</a:t>
                      </a: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</a:tr>
              <a:tr h="769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smart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lazy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4355" name="Picture 19" descr="图片听力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077913"/>
            <a:ext cx="865188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/>
      <p:bldP spid="143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6" name="Text Box 5"/>
          <p:cNvSpPr txBox="1">
            <a:spLocks noChangeArrowheads="1"/>
          </p:cNvSpPr>
          <p:nvPr/>
        </p:nvSpPr>
        <p:spPr bwMode="auto">
          <a:xfrm>
            <a:off x="1042988" y="557213"/>
            <a:ext cx="727392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pitchFamily="34" charset="0"/>
              </a:rPr>
              <a:t>Listen again. How are Tina and Tara different? </a:t>
            </a:r>
          </a:p>
        </p:txBody>
      </p:sp>
      <p:sp>
        <p:nvSpPr>
          <p:cNvPr id="16407" name="Oval 2"/>
          <p:cNvSpPr>
            <a:spLocks noChangeArrowheads="1"/>
          </p:cNvSpPr>
          <p:nvPr/>
        </p:nvSpPr>
        <p:spPr bwMode="auto">
          <a:xfrm>
            <a:off x="107950" y="760413"/>
            <a:ext cx="827088" cy="7921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000" b="1"/>
              <a:t>2b</a:t>
            </a:r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684213" y="3076575"/>
            <a:ext cx="5111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b="1">
              <a:solidFill>
                <a:srgbClr val="FF0000"/>
              </a:solidFill>
            </a:endParaRPr>
          </a:p>
        </p:txBody>
      </p:sp>
      <p:pic>
        <p:nvPicPr>
          <p:cNvPr id="16412" name="Picture 28" descr="图片听力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425" y="765175"/>
            <a:ext cx="865188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23" name="Rectangle 39"/>
          <p:cNvSpPr>
            <a:spLocks noChangeArrowheads="1"/>
          </p:cNvSpPr>
          <p:nvPr/>
        </p:nvSpPr>
        <p:spPr bwMode="auto">
          <a:xfrm>
            <a:off x="684213" y="1924050"/>
            <a:ext cx="8064500" cy="404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600" b="1">
                <a:solidFill>
                  <a:srgbClr val="008000"/>
                </a:solidFill>
                <a:latin typeface="Arial" pitchFamily="34" charset="0"/>
              </a:rPr>
              <a:t>Tina …</a:t>
            </a:r>
            <a:endParaRPr lang="zh-CN" altLang="en-US" sz="3600" b="1">
              <a:solidFill>
                <a:srgbClr val="008000"/>
              </a:solidFill>
              <a:latin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600">
                <a:solidFill>
                  <a:srgbClr val="7030A0"/>
                </a:solidFill>
              </a:rPr>
              <a:t> </a:t>
            </a:r>
            <a:r>
              <a:rPr lang="en-US" altLang="zh-CN" sz="3600" b="1">
                <a:solidFill>
                  <a:srgbClr val="7030A0"/>
                </a:solidFill>
              </a:rPr>
              <a:t>is more outgoing than Tara.</a:t>
            </a: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7030A0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7030A0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7030A0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3600" b="1">
              <a:solidFill>
                <a:srgbClr val="7030A0"/>
              </a:solidFill>
            </a:endParaRP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827088" y="3365500"/>
            <a:ext cx="7632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is friendlier and funnier.</a:t>
            </a: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827088" y="4157663"/>
            <a:ext cx="83169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runs faster and jumps higher than Tara.</a:t>
            </a: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827088" y="4878388"/>
            <a:ext cx="7561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is smarter than Tara.</a:t>
            </a:r>
          </a:p>
        </p:txBody>
      </p:sp>
      <p:sp>
        <p:nvSpPr>
          <p:cNvPr id="2" name="Text Box 21"/>
          <p:cNvSpPr txBox="1">
            <a:spLocks noChangeArrowheads="1"/>
          </p:cNvSpPr>
          <p:nvPr/>
        </p:nvSpPr>
        <p:spPr bwMode="auto">
          <a:xfrm>
            <a:off x="827088" y="5667375"/>
            <a:ext cx="7561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is lazier than Tara.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6" grpId="0"/>
      <p:bldP spid="16407" grpId="0" animBg="1"/>
      <p:bldP spid="5" grpId="0"/>
      <p:bldP spid="16423" grpId="0"/>
      <p:bldP spid="8" grpId="0"/>
      <p:bldP spid="6" grpId="0"/>
      <p:bldP spid="7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1979613" y="836613"/>
            <a:ext cx="46085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itchFamily="34" charset="0"/>
              </a:rPr>
              <a:t>            Tara …</a:t>
            </a:r>
            <a:endParaRPr lang="zh-CN" altLang="en-US" sz="3600" b="1">
              <a:solidFill>
                <a:srgbClr val="008000"/>
              </a:solidFill>
              <a:latin typeface="Arial" pitchFamily="34" charset="0"/>
            </a:endParaRPr>
          </a:p>
          <a:p>
            <a:r>
              <a:rPr lang="en-US" altLang="zh-CN" sz="3600" b="1">
                <a:solidFill>
                  <a:srgbClr val="7030A0"/>
                </a:solidFill>
              </a:rPr>
              <a:t>works as hard as Tina.</a:t>
            </a:r>
            <a:endParaRPr lang="zh-CN" altLang="en-US" sz="3600" b="1">
              <a:solidFill>
                <a:srgbClr val="7030A0"/>
              </a:solidFill>
            </a:endParaRP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1908175" y="2100263"/>
            <a:ext cx="59039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gets up earlier than Tina.</a:t>
            </a:r>
          </a:p>
        </p:txBody>
      </p:sp>
      <p:pic>
        <p:nvPicPr>
          <p:cNvPr id="46090" name="Picture 10" descr="CIMG54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997200"/>
            <a:ext cx="5256213" cy="33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 decel="100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decel="100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  <p:bldP spid="460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755650" y="1212850"/>
            <a:ext cx="936625" cy="9366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000" b="1"/>
              <a:t>2d</a:t>
            </a: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2555875" y="87313"/>
            <a:ext cx="6191250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en-US" altLang="zh-CN" sz="3600" b="1">
                <a:solidFill>
                  <a:srgbClr val="0000FF"/>
                </a:solidFill>
                <a:latin typeface="Arial" pitchFamily="34" charset="0"/>
              </a:rPr>
              <a:t>Read the conversation and match the people with the right things.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44463" y="4962525"/>
            <a:ext cx="1187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8000"/>
                </a:solidFill>
                <a:latin typeface="Arial" pitchFamily="34" charset="0"/>
              </a:rPr>
              <a:t>Lisa</a:t>
            </a:r>
          </a:p>
        </p:txBody>
      </p:sp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431800" y="2659063"/>
            <a:ext cx="1476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8000"/>
                </a:solidFill>
                <a:latin typeface="Arial" pitchFamily="34" charset="0"/>
              </a:rPr>
              <a:t>Nelly</a:t>
            </a: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187450" y="3228975"/>
            <a:ext cx="2160588" cy="208756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116013" y="2579688"/>
            <a:ext cx="2160587" cy="266541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203575" y="2003425"/>
            <a:ext cx="5653088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AutoNum type="alphaLcPeriod"/>
            </a:pPr>
            <a:r>
              <a:rPr lang="en-US" altLang="zh-CN" sz="3600" b="1"/>
              <a:t>sang better</a:t>
            </a:r>
          </a:p>
          <a:p>
            <a:pPr eaLnBrk="1" hangingPunct="1">
              <a:lnSpc>
                <a:spcPct val="130000"/>
              </a:lnSpc>
              <a:buFontTx/>
              <a:buAutoNum type="alphaLcPeriod"/>
            </a:pPr>
            <a:r>
              <a:rPr lang="en-US" altLang="zh-CN" sz="3600" b="1"/>
              <a:t>with shorter hair</a:t>
            </a:r>
          </a:p>
          <a:p>
            <a:pPr eaLnBrk="1" hangingPunct="1">
              <a:lnSpc>
                <a:spcPct val="130000"/>
              </a:lnSpc>
              <a:buFontTx/>
              <a:buAutoNum type="alphaLcPeriod"/>
            </a:pPr>
            <a:r>
              <a:rPr lang="en-US" altLang="zh-CN" sz="3600" b="1"/>
              <a:t>practice more and really wanted to win</a:t>
            </a:r>
          </a:p>
          <a:p>
            <a:pPr eaLnBrk="1" hangingPunct="1">
              <a:lnSpc>
                <a:spcPct val="130000"/>
              </a:lnSpc>
              <a:buFontTx/>
              <a:buAutoNum type="alphaLcPeriod"/>
            </a:pPr>
            <a:r>
              <a:rPr lang="en-US" altLang="zh-CN" sz="3600" b="1"/>
              <a:t>sang more clearly</a:t>
            </a:r>
          </a:p>
          <a:p>
            <a:pPr eaLnBrk="1" hangingPunct="1">
              <a:lnSpc>
                <a:spcPct val="130000"/>
              </a:lnSpc>
              <a:buFontTx/>
              <a:buAutoNum type="alphaLcPeriod"/>
            </a:pPr>
            <a:r>
              <a:rPr lang="en-US" altLang="zh-CN" sz="3600" b="1"/>
              <a:t>danced better 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116013" y="3228975"/>
            <a:ext cx="2160587" cy="28082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87450" y="5316538"/>
            <a:ext cx="208915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1116013" y="4092575"/>
            <a:ext cx="2232025" cy="11525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1" name="WordArt 13"/>
          <p:cNvSpPr>
            <a:spLocks noChangeArrowheads="1" noChangeShapeType="1" noTextEdit="1"/>
          </p:cNvSpPr>
          <p:nvPr/>
        </p:nvSpPr>
        <p:spPr bwMode="auto">
          <a:xfrm>
            <a:off x="250825" y="203200"/>
            <a:ext cx="1944688" cy="10445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altLang="zh-CN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Arial"/>
                <a:cs typeface="Arial"/>
              </a:rPr>
              <a:t>Reading</a:t>
            </a:r>
            <a:endParaRPr lang="zh-CN" altLang="en-US" sz="3600" b="1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2" grpId="0"/>
      <p:bldP spid="22533" grpId="0"/>
      <p:bldP spid="22534" grpId="0"/>
      <p:bldP spid="9" grpId="0"/>
      <p:bldP spid="225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250825" y="188913"/>
            <a:ext cx="24114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课堂检测</a:t>
            </a:r>
            <a:endParaRPr lang="en-US" altLang="zh-CN" sz="4000" b="1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0" y="1196975"/>
            <a:ext cx="8208963" cy="472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1.This pancake is ___ (nice)than that one.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2.Our room is ____ (large)than theirs.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3.This book is ____(heavy) than that one 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4.There is ___(much) rain this year than that year 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5.Beijing is ___(far) than Wuhan from here.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6.Jack does __(well) in playing volleyball than I.</a:t>
            </a:r>
          </a:p>
        </p:txBody>
      </p:sp>
    </p:spTree>
  </p:cSld>
  <p:clrMapOvr>
    <a:masterClrMapping/>
  </p:clrMapOvr>
  <p:transition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1476375" y="1917700"/>
            <a:ext cx="5903913" cy="32400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Top">
              <a:avLst>
                <a:gd name="adj" fmla="val 27347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Section A 1</a:t>
            </a:r>
          </a:p>
          <a:p>
            <a:pPr algn="ctr"/>
            <a:r>
              <a:rPr lang="en-US" altLang="zh-CN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1a-2d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WordArt 4"/>
          <p:cNvSpPr>
            <a:spLocks noChangeArrowheads="1" noChangeShapeType="1" noTextEdit="1"/>
          </p:cNvSpPr>
          <p:nvPr/>
        </p:nvSpPr>
        <p:spPr bwMode="auto">
          <a:xfrm>
            <a:off x="250825" y="1700213"/>
            <a:ext cx="7200900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0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Thank you!</a:t>
            </a:r>
            <a:endParaRPr lang="zh-CN" altLang="en-US" sz="4000" b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CC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23850" y="1979613"/>
            <a:ext cx="8280400" cy="350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US" altLang="zh-CN"/>
              <a:t>tall   thin   long   heavy  friendly   smart   lazy  </a:t>
            </a:r>
          </a:p>
          <a:p>
            <a:pPr eaLnBrk="0" hangingPunct="0"/>
            <a:r>
              <a:rPr lang="en-US" altLang="zh-CN"/>
              <a:t> </a:t>
            </a:r>
          </a:p>
          <a:p>
            <a:pPr eaLnBrk="0" hangingPunct="0"/>
            <a:r>
              <a:rPr lang="en-US" altLang="zh-CN"/>
              <a:t>fast    outgoing     hard-working    funny   much  </a:t>
            </a:r>
          </a:p>
          <a:p>
            <a:pPr eaLnBrk="0" hangingPunct="0"/>
            <a:endParaRPr lang="en-US" altLang="zh-CN"/>
          </a:p>
          <a:p>
            <a:pPr eaLnBrk="0" hangingPunct="0"/>
            <a:r>
              <a:rPr lang="en-US" altLang="zh-CN"/>
              <a:t> popular      good      nice    easy      fat     slow </a:t>
            </a:r>
          </a:p>
          <a:p>
            <a:pPr eaLnBrk="0" hangingPunct="0"/>
            <a:endParaRPr lang="en-US" altLang="zh-CN"/>
          </a:p>
          <a:p>
            <a:pPr eaLnBrk="0" hangingPunct="0"/>
            <a:r>
              <a:rPr lang="en-US" altLang="zh-CN"/>
              <a:t> difficult       little        clearly      young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971550" y="3333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2230" name="WordArt 6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3095625" cy="14001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预习检测</a:t>
            </a:r>
          </a:p>
        </p:txBody>
      </p:sp>
    </p:spTree>
  </p:cSld>
  <p:clrMapOvr>
    <a:masterClrMapping/>
  </p:clrMapOvr>
  <p:transition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WordArt 5"/>
          <p:cNvSpPr>
            <a:spLocks noChangeArrowheads="1" noChangeShapeType="1" noTextEdit="1"/>
          </p:cNvSpPr>
          <p:nvPr/>
        </p:nvSpPr>
        <p:spPr bwMode="auto">
          <a:xfrm>
            <a:off x="179388" y="0"/>
            <a:ext cx="3097212" cy="1263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辨地开花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684213" y="1196975"/>
            <a:ext cx="6121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3203575" y="1052513"/>
            <a:ext cx="32400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quiet and quietly</a:t>
            </a: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0" y="2133600"/>
            <a:ext cx="914400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1.Can you keep ___?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2.It’s ____ in the classroom.The little boy is sitting in it _____.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3.He walked into the classroom _____ .</a:t>
            </a:r>
          </a:p>
          <a:p>
            <a:pPr>
              <a:spcBef>
                <a:spcPct val="50000"/>
              </a:spcBef>
            </a:pPr>
            <a:r>
              <a:rPr lang="en-US" altLang="zh-CN" sz="2800"/>
              <a:t>4.She is a ____ girl.</a:t>
            </a:r>
          </a:p>
        </p:txBody>
      </p:sp>
    </p:spTree>
  </p:cSld>
  <p:clrMapOvr>
    <a:masterClrMapping/>
  </p:clrMapOvr>
  <p:transition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611188" y="738188"/>
            <a:ext cx="7050087" cy="350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/>
              <a:t>翻译下列句子</a:t>
            </a:r>
          </a:p>
          <a:p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Tina</a:t>
            </a:r>
            <a:r>
              <a:rPr lang="zh-CN" altLang="en-US"/>
              <a:t>比我更高些。</a:t>
            </a:r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Tara </a:t>
            </a:r>
            <a:r>
              <a:rPr lang="zh-CN" altLang="en-US"/>
              <a:t>有比</a:t>
            </a:r>
            <a:r>
              <a:rPr lang="en-US" altLang="zh-CN"/>
              <a:t>Mary</a:t>
            </a:r>
            <a:r>
              <a:rPr lang="zh-CN" altLang="en-US"/>
              <a:t>更长的头发。</a:t>
            </a:r>
          </a:p>
          <a:p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）</a:t>
            </a:r>
            <a:r>
              <a:rPr lang="en-US" altLang="zh-CN"/>
              <a:t>Tina</a:t>
            </a:r>
            <a:r>
              <a:rPr lang="zh-CN" altLang="en-US"/>
              <a:t>画画比</a:t>
            </a:r>
            <a:r>
              <a:rPr lang="en-US" altLang="zh-CN"/>
              <a:t>Tara</a:t>
            </a:r>
            <a:r>
              <a:rPr lang="zh-CN" altLang="en-US"/>
              <a:t>更好。</a:t>
            </a:r>
          </a:p>
        </p:txBody>
      </p:sp>
    </p:spTree>
  </p:cSld>
  <p:clrMapOvr>
    <a:masterClrMapping/>
  </p:clrMapOvr>
  <p:transition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022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341438"/>
            <a:ext cx="1698625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3" descr="0004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628775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611188" y="1989138"/>
            <a:ext cx="10810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kumimoji="1" lang="en-US" altLang="zh-CN" sz="3600" b="1">
                <a:solidFill>
                  <a:srgbClr val="FF0000"/>
                </a:solidFill>
                <a:latin typeface="Arial" pitchFamily="34" charset="0"/>
              </a:rPr>
              <a:t>big</a:t>
            </a:r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6948488" y="1989138"/>
            <a:ext cx="1731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Arial" pitchFamily="34" charset="0"/>
              </a:rPr>
              <a:t> small</a:t>
            </a:r>
          </a:p>
        </p:txBody>
      </p:sp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2555875" y="3357563"/>
            <a:ext cx="8048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66"/>
                </a:solidFill>
              </a:rPr>
              <a:t>A</a:t>
            </a:r>
          </a:p>
        </p:txBody>
      </p:sp>
      <p:sp>
        <p:nvSpPr>
          <p:cNvPr id="4104" name="Text Box 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5795963" y="3284538"/>
            <a:ext cx="574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66"/>
                </a:solidFill>
              </a:rPr>
              <a:t>B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331913" y="4005263"/>
            <a:ext cx="7250112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1" lang="en-US" altLang="zh-CN" sz="3600" b="1"/>
              <a:t>Ball A is ______ _____ Ball B.</a:t>
            </a:r>
          </a:p>
          <a:p>
            <a:pPr eaLnBrk="1" hangingPunct="1">
              <a:lnSpc>
                <a:spcPct val="130000"/>
              </a:lnSpc>
            </a:pPr>
            <a:r>
              <a:rPr kumimoji="1" lang="en-US" altLang="zh-CN" sz="3600" b="1"/>
              <a:t>Ball B is _______ _____ Ball A.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203575" y="3933825"/>
            <a:ext cx="287972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</a:rPr>
              <a:t> bigger</a:t>
            </a:r>
            <a:r>
              <a:rPr kumimoji="1" lang="en-US" altLang="zh-CN" sz="3600">
                <a:solidFill>
                  <a:srgbClr val="FF0000"/>
                </a:solidFill>
              </a:rPr>
              <a:t>  </a:t>
            </a:r>
            <a:r>
              <a:rPr kumimoji="1" lang="en-US" altLang="zh-CN" sz="3600" b="1">
                <a:solidFill>
                  <a:srgbClr val="FF0000"/>
                </a:solidFill>
              </a:rPr>
              <a:t>than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276600" y="4724400"/>
            <a:ext cx="338455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</a:rPr>
              <a:t>smaller   than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03" grpId="0"/>
      <p:bldP spid="4104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468313" y="476250"/>
            <a:ext cx="4264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CC00FF"/>
                </a:solidFill>
              </a:rPr>
              <a:t>人物外貌特征的形容词</a:t>
            </a: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684213" y="1412875"/>
            <a:ext cx="6985000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US" altLang="zh-CN"/>
              <a:t>tall , short , fat , thin , heavy,</a:t>
            </a:r>
          </a:p>
          <a:p>
            <a:pPr eaLnBrk="0" hangingPunct="0"/>
            <a:endParaRPr lang="en-US" altLang="zh-CN"/>
          </a:p>
          <a:p>
            <a:pPr eaLnBrk="0" hangingPunct="0"/>
            <a:r>
              <a:rPr lang="en-US" altLang="zh-CN"/>
              <a:t>handsome , beautiful , pretty , ugly ,</a:t>
            </a:r>
          </a:p>
          <a:p>
            <a:pPr eaLnBrk="0" hangingPunct="0"/>
            <a:endParaRPr lang="en-US" altLang="zh-CN"/>
          </a:p>
          <a:p>
            <a:pPr eaLnBrk="0" hangingPunct="0"/>
            <a:r>
              <a:rPr lang="en-US" altLang="zh-CN"/>
              <a:t> lovely , nice , friendly , calm, </a:t>
            </a:r>
          </a:p>
          <a:p>
            <a:pPr eaLnBrk="0" hangingPunct="0"/>
            <a:endParaRPr lang="en-US" altLang="zh-CN"/>
          </a:p>
          <a:p>
            <a:pPr eaLnBrk="0" hangingPunct="0"/>
            <a:r>
              <a:rPr lang="en-US" altLang="zh-CN"/>
              <a:t>popular , athletic , outgoing , funny ,</a:t>
            </a:r>
          </a:p>
          <a:p>
            <a:pPr eaLnBrk="0" hangingPunct="0"/>
            <a:endParaRPr lang="en-US" altLang="zh-CN"/>
          </a:p>
          <a:p>
            <a:pPr eaLnBrk="0" hangingPunct="0"/>
            <a:r>
              <a:rPr lang="en-US" altLang="zh-CN"/>
              <a:t> wild, quiet , shy ,smart </a:t>
            </a:r>
          </a:p>
        </p:txBody>
      </p:sp>
    </p:spTree>
  </p:cSld>
  <p:clrMapOvr>
    <a:masterClrMapping/>
  </p:clrMapOvr>
  <p:transition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11"/>
          <p:cNvSpPr txBox="1">
            <a:spLocks noChangeArrowheads="1"/>
          </p:cNvSpPr>
          <p:nvPr/>
        </p:nvSpPr>
        <p:spPr bwMode="auto">
          <a:xfrm>
            <a:off x="6310313" y="2484438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66"/>
                </a:solidFill>
                <a:latin typeface="Arial" pitchFamily="34" charset="0"/>
              </a:rPr>
              <a:t>tall</a:t>
            </a:r>
          </a:p>
        </p:txBody>
      </p:sp>
      <p:sp>
        <p:nvSpPr>
          <p:cNvPr id="11268" name="Text Box 12"/>
          <p:cNvSpPr txBox="1">
            <a:spLocks noChangeArrowheads="1"/>
          </p:cNvSpPr>
          <p:nvPr/>
        </p:nvSpPr>
        <p:spPr bwMode="auto">
          <a:xfrm>
            <a:off x="1260475" y="2490788"/>
            <a:ext cx="14398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66"/>
                </a:solidFill>
                <a:latin typeface="Arial" pitchFamily="34" charset="0"/>
              </a:rPr>
              <a:t>short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612775" y="4716463"/>
            <a:ext cx="8207375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/>
              <a:t>Liu Xiang is ______ _____ Yao Ming.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3600" b="1"/>
              <a:t>Yao Ming is _____ ____ Liu Xiang.</a:t>
            </a: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2987675" y="4867275"/>
            <a:ext cx="34893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 shorter  than</a:t>
            </a: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3098800" y="5586413"/>
            <a:ext cx="28082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taller  than</a:t>
            </a: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88" y="684213"/>
            <a:ext cx="3311525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 decel="1000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decel="100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 decel="100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decel="100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decel="100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51209" grpId="0"/>
      <p:bldP spid="51210" grpId="0"/>
      <p:bldP spid="512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 descr="Z4RZILE5Z6P9GW88)JMX}H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76250"/>
            <a:ext cx="2663825" cy="324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F6D]ZSD{8%Z%G5{[[X}E0V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549275"/>
            <a:ext cx="2663825" cy="316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114425" y="5445125"/>
            <a:ext cx="5616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/>
              <a:t>Lily is _______ _____ Lucy</a:t>
            </a:r>
            <a:r>
              <a:rPr kumimoji="1" lang="en-US" altLang="zh-CN" sz="3600" b="1">
                <a:solidFill>
                  <a:srgbClr val="000066"/>
                </a:solidFill>
              </a:rPr>
              <a:t>.</a:t>
            </a:r>
            <a:endParaRPr kumimoji="1" lang="zh-CN" altLang="en-US" sz="3600" b="1">
              <a:solidFill>
                <a:srgbClr val="000066"/>
              </a:solidFill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 rot="15930831">
            <a:off x="1330325" y="2792413"/>
            <a:ext cx="7334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008000"/>
                </a:solidFill>
                <a:latin typeface="Arial" pitchFamily="34" charset="0"/>
                <a:ea typeface="黑体" pitchFamily="49" charset="-122"/>
              </a:rPr>
              <a:t>Lucy 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 rot="16103602">
            <a:off x="6797675" y="2932113"/>
            <a:ext cx="733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008000"/>
                </a:solidFill>
                <a:latin typeface="Arial" pitchFamily="34" charset="0"/>
              </a:rPr>
              <a:t>Lily 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114425" y="4732338"/>
            <a:ext cx="69135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/>
              <a:t>Lucy and Lily are twins (</a:t>
            </a:r>
            <a:r>
              <a:rPr kumimoji="1" lang="zh-CN" altLang="en-US" sz="3600" b="1"/>
              <a:t>双胞胎</a:t>
            </a:r>
            <a:r>
              <a:rPr kumimoji="1" lang="en-US" altLang="zh-CN" sz="3600" b="1"/>
              <a:t>).</a:t>
            </a:r>
            <a:endParaRPr kumimoji="1" lang="en-US" altLang="zh-CN" sz="3600" b="1">
              <a:solidFill>
                <a:srgbClr val="000066"/>
              </a:solidFill>
            </a:endParaRP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2555875" y="5451475"/>
            <a:ext cx="30241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</a:rPr>
              <a:t>funnier  than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492500" y="3933825"/>
            <a:ext cx="15128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Arial" pitchFamily="34" charset="0"/>
              </a:rPr>
              <a:t>funny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/>
      <p:bldP spid="8196" grpId="0"/>
      <p:bldP spid="8199" grpId="0"/>
      <p:bldP spid="4104" grpId="0" autoUpdateAnimBg="0"/>
      <p:bldP spid="52233" grpId="0"/>
      <p:bldP spid="615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2883</TotalTime>
  <Words>538</Words>
  <Application>Microsoft Office PowerPoint</Application>
  <PresentationFormat>全屏显示(4:3)</PresentationFormat>
  <Paragraphs>127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Times New Roman</vt:lpstr>
      <vt:lpstr>宋体</vt:lpstr>
      <vt:lpstr>Arial</vt:lpstr>
      <vt:lpstr>Calibri</vt:lpstr>
      <vt:lpstr>黑体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Listen and number the pairs of twins in the picture.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user</cp:lastModifiedBy>
  <cp:revision>166</cp:revision>
  <dcterms:created xsi:type="dcterms:W3CDTF">2013-03-17T02:35:29Z</dcterms:created>
  <dcterms:modified xsi:type="dcterms:W3CDTF">2015-08-12T06:35:22Z</dcterms:modified>
</cp:coreProperties>
</file>